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310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9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14EB63-592D-4CC1-B86E-0A99927D49A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C1D9-5F38-4CCC-BBFD-F5DDB724FC6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05A8-5AEB-4F01-B258-E84EB2F216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3554-ADE1-4497-94C2-BD667869E7D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DE90-92BA-4B3E-B555-2407920BA12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244-66E8-4EA1-BD01-EEE08D6601C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4054-D6F8-4BE2-81FE-6EBBD7FDF2F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B61D3D-ABD3-4D13-81F1-6CFFC237D5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2047-2E9B-4600-8808-46EAC46068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4D7F-B521-4D3E-8C22-FF8E52C1A09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Monday, January 6,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Monday, January 6,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Monday, January 6,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93830"/>
            <a:ext cx="4419600" cy="120032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Acts 28 – Paul’s Journey To Rome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2441" y="5054025"/>
            <a:ext cx="55964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Sunday – January 5, 2019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493105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00837"/>
            <a:ext cx="8610600" cy="5147563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200" b="1" dirty="0">
                <a:effectLst/>
                <a:latin typeface="Arial" charset="0"/>
              </a:rPr>
              <a:t>Evidence for Paul’s release … </a:t>
            </a:r>
            <a:r>
              <a:rPr lang="en-US" sz="3200" dirty="0">
                <a:effectLst/>
                <a:latin typeface="Arial" charset="0"/>
              </a:rPr>
              <a:t>No place can be found in preceding history for: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Leaving Timothy in Ephesus while Paul was in Macedonia. 1 Timothy 1:3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Leaving Titus in Crete. Titus 1:5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Paul’s visit to Miletus when he left Trophimus there sick. 2 Timothy 4:20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Paul’s visit to Nicopolis to winter. Titus 3:12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Told the Romans he hoped to go to Spain someday (Romans 15:24), but no evidence that he ever did.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20AB2F-450D-47F7-AFE6-6129A1EB2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1908215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Paul was in prison in Rome from 61-63 AD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Nero was emperor of Rome from 54-68 AD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Nero was the one who would have heard his case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388" y="1104067"/>
            <a:ext cx="8763000" cy="5601533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What happened to Paul after being imprisoned in Rome? (Prison Epistles)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Many obstacles. Ephesians 6:18-19; Colossians 4:2-4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Much success.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Onesimus. (Philemon)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Palace guards. (Philippians 1:12-14)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Effect on the disciples and others. (Philippians 1:14-18)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Many companions, though imprisoned.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Timothy (Opening salutations of Colossians, Philemon, and Philippians)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Aristarchus and Epaphras were fellow-prisoners (Colossians 4:10; Philemon 23)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Mark and Barnabas (Colossians 4:10)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Luke and Demas (Colossians 4:14)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200" i="0" dirty="0">
                <a:effectLst/>
                <a:latin typeface="Arial" charset="0"/>
              </a:rPr>
              <a:t>Jesus called Justus (Colossians 4:11)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780106" y="76200"/>
            <a:ext cx="7620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Overview – 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8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8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3339376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Paul was busy in Rome in spite of being a prisoner.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Preached to all who would come and hear. Paul preached to those in high places. </a:t>
            </a:r>
            <a:br>
              <a:rPr lang="en-US" sz="3000" dirty="0">
                <a:effectLst/>
                <a:latin typeface="Arial" charset="0"/>
              </a:rPr>
            </a:br>
            <a:r>
              <a:rPr lang="en-US" sz="3000" dirty="0">
                <a:effectLst/>
                <a:latin typeface="Arial" charset="0"/>
              </a:rPr>
              <a:t>(Acts 9:15; Philippians 1:12-18; 4:22)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Epaphras visited Paul from the congregation at Colossae. (Colossians 1:2-8)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5410200"/>
          </a:xfrm>
        </p:spPr>
        <p:txBody>
          <a:bodyPr>
            <a:spAutoFit/>
          </a:bodyPr>
          <a:lstStyle/>
          <a:p>
            <a:pPr lvl="1" eaLnBrk="1" hangingPunct="1">
              <a:spcBef>
                <a:spcPts val="0"/>
              </a:spcBef>
              <a:defRPr/>
            </a:pPr>
            <a:r>
              <a:rPr lang="en-US" sz="3200" i="0" dirty="0">
                <a:latin typeface="Arial" pitchFamily="34" charset="0"/>
              </a:rPr>
              <a:t>Paul wrote Colossians and sent it by the hands of </a:t>
            </a:r>
            <a:r>
              <a:rPr lang="en-US" sz="3200" b="1" i="0" dirty="0">
                <a:latin typeface="Arial" pitchFamily="34" charset="0"/>
              </a:rPr>
              <a:t>Tychicus</a:t>
            </a:r>
            <a:r>
              <a:rPr lang="en-US" sz="3200" i="0" dirty="0">
                <a:latin typeface="Arial" pitchFamily="34" charset="0"/>
              </a:rPr>
              <a:t> and </a:t>
            </a:r>
            <a:r>
              <a:rPr lang="en-US" sz="3200" b="1" i="0" dirty="0">
                <a:latin typeface="Arial" pitchFamily="34" charset="0"/>
              </a:rPr>
              <a:t>Onesimus</a:t>
            </a:r>
            <a:r>
              <a:rPr lang="en-US" sz="3200" i="0" dirty="0">
                <a:latin typeface="Arial" pitchFamily="34" charset="0"/>
              </a:rPr>
              <a:t> (Colossians 4:7-9).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3200" i="0" dirty="0">
                <a:latin typeface="Arial" pitchFamily="34" charset="0"/>
              </a:rPr>
              <a:t>They also carried the book of Ephesians to the church at Ephesus.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3200" i="0" dirty="0">
                <a:latin typeface="Arial" pitchFamily="34" charset="0"/>
              </a:rPr>
              <a:t>These two books </a:t>
            </a:r>
            <a:r>
              <a:rPr lang="en-US" sz="3200" dirty="0">
                <a:latin typeface="Arial" pitchFamily="34" charset="0"/>
              </a:rPr>
              <a:t>(</a:t>
            </a:r>
            <a:r>
              <a:rPr lang="en-US" sz="3200" u="sng" dirty="0">
                <a:latin typeface="Arial" pitchFamily="34" charset="0"/>
              </a:rPr>
              <a:t>Ephesians</a:t>
            </a:r>
            <a:r>
              <a:rPr lang="en-US" sz="3200" dirty="0">
                <a:latin typeface="Arial" pitchFamily="34" charset="0"/>
              </a:rPr>
              <a:t> and </a:t>
            </a:r>
            <a:r>
              <a:rPr lang="en-US" sz="3200" u="sng" dirty="0">
                <a:latin typeface="Arial" pitchFamily="34" charset="0"/>
              </a:rPr>
              <a:t>Colossians</a:t>
            </a:r>
            <a:r>
              <a:rPr lang="en-US" sz="3200" dirty="0">
                <a:latin typeface="Arial" pitchFamily="34" charset="0"/>
              </a:rPr>
              <a:t>) </a:t>
            </a:r>
            <a:r>
              <a:rPr lang="en-US" sz="3200" i="0" dirty="0">
                <a:latin typeface="Arial" pitchFamily="34" charset="0"/>
              </a:rPr>
              <a:t>are companion lessons.</a:t>
            </a:r>
          </a:p>
          <a:p>
            <a:pPr lvl="2" eaLnBrk="1" hangingPunct="1">
              <a:spcBef>
                <a:spcPts val="0"/>
              </a:spcBef>
              <a:defRPr/>
            </a:pPr>
            <a:r>
              <a:rPr lang="en-US" sz="2800" b="1" i="0" dirty="0">
                <a:latin typeface="Arial" pitchFamily="34" charset="0"/>
              </a:rPr>
              <a:t>Ephesians</a:t>
            </a:r>
            <a:r>
              <a:rPr lang="en-US" sz="2800" i="0" dirty="0">
                <a:latin typeface="Arial" pitchFamily="34" charset="0"/>
              </a:rPr>
              <a:t> stresses the church as the fullness of Christ.</a:t>
            </a:r>
          </a:p>
          <a:p>
            <a:pPr lvl="2" eaLnBrk="1" hangingPunct="1">
              <a:spcBef>
                <a:spcPts val="0"/>
              </a:spcBef>
              <a:defRPr/>
            </a:pPr>
            <a:r>
              <a:rPr lang="en-US" sz="2800" b="1" i="0" dirty="0">
                <a:latin typeface="Arial" pitchFamily="34" charset="0"/>
              </a:rPr>
              <a:t>Colossians</a:t>
            </a:r>
            <a:r>
              <a:rPr lang="en-US" sz="2800" i="0" dirty="0">
                <a:latin typeface="Arial" pitchFamily="34" charset="0"/>
              </a:rPr>
              <a:t> stresses the deity of Christ, the fullness of deity.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45DCF0-4874-432F-9479-BDC615850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5157309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b="0" dirty="0">
                <a:effectLst/>
                <a:latin typeface="Arial" charset="0"/>
              </a:rPr>
              <a:t>Converted Onesimus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A runaway slave who had been put in prison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Paul converted him and sent him back to Philemon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Philemon was a personal friend of Paul’s, a faithful Christian in the congregation at Colossae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Paul wrote the book of </a:t>
            </a:r>
            <a:r>
              <a:rPr lang="en-US" sz="3000" u="sng" dirty="0">
                <a:effectLst/>
                <a:latin typeface="Arial" charset="0"/>
              </a:rPr>
              <a:t>Philemon</a:t>
            </a:r>
            <a:r>
              <a:rPr lang="en-US" sz="3000" dirty="0">
                <a:effectLst/>
                <a:latin typeface="Arial" charset="0"/>
              </a:rPr>
              <a:t> to him to ask him to receive Onesimus again as a servant – AND as a brother in Christ as well (Colossians 4:7-18; Philemon)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02BEBE2-B3E5-4722-8DA8-65ED44888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3698961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Epaphroditus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Brought Paul a gift from the church at Philippi (63 AD) (Philippians 1:1; 2:25).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Paul sent a return letter to the brethren expressing thanks for the gift and for all the brethren there.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Hoped to be released soon and visit with them (Philippians 2:23-24).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8223B7-283F-457E-AD51-52A9F9B5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94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42963"/>
            <a:ext cx="365760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581400" y="304800"/>
            <a:ext cx="5486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Clr>
                <a:srgbClr val="FF8119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Paul wrote letters from Rome</a:t>
            </a:r>
          </a:p>
          <a:p>
            <a:pPr marL="742950" lvl="1" indent="-285750">
              <a:buClr>
                <a:srgbClr val="DA1F28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Colossians</a:t>
            </a:r>
          </a:p>
          <a:p>
            <a:pPr marL="742950" lvl="1" indent="-285750">
              <a:buClr>
                <a:srgbClr val="DA1F28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Ephesians</a:t>
            </a:r>
          </a:p>
          <a:p>
            <a:pPr marL="742950" lvl="1" indent="-285750">
              <a:buClr>
                <a:srgbClr val="DA1F28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Philemon</a:t>
            </a:r>
          </a:p>
          <a:p>
            <a:pPr marL="742950" lvl="1" indent="-285750">
              <a:buClr>
                <a:srgbClr val="DA1F28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Philippians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381000" y="1143000"/>
            <a:ext cx="762000" cy="609600"/>
          </a:xfrm>
          <a:prstGeom prst="ellipse">
            <a:avLst/>
          </a:prstGeom>
          <a:solidFill>
            <a:schemeClr val="tx1">
              <a:alpha val="3999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6324600" y="838200"/>
            <a:ext cx="2590800" cy="1676400"/>
          </a:xfrm>
          <a:prstGeom prst="leftArrowCallout">
            <a:avLst>
              <a:gd name="adj1" fmla="val 25000"/>
              <a:gd name="adj2" fmla="val 25000"/>
              <a:gd name="adj3" fmla="val 27274"/>
              <a:gd name="adj4" fmla="val 66667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162800" y="1066800"/>
            <a:ext cx="1752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00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Prison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Epistles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04800" y="3276600"/>
            <a:ext cx="8610600" cy="304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rgbClr val="FF8119"/>
              </a:buClr>
              <a:buSzPct val="70000"/>
              <a:buFont typeface="Wingdings" pitchFamily="2" charset="2"/>
              <a:buChar char="n"/>
            </a:pPr>
            <a:r>
              <a:rPr lang="en-US" sz="3200" b="1" dirty="0">
                <a:latin typeface="Arial" charset="0"/>
              </a:rPr>
              <a:t>Tychicus</a:t>
            </a:r>
            <a:r>
              <a:rPr lang="en-US" sz="3200" dirty="0">
                <a:latin typeface="Arial" charset="0"/>
              </a:rPr>
              <a:t> and</a:t>
            </a:r>
            <a:r>
              <a:rPr lang="en-US" sz="3200" b="1" dirty="0">
                <a:latin typeface="Arial" charset="0"/>
              </a:rPr>
              <a:t> Onesimus</a:t>
            </a:r>
            <a:r>
              <a:rPr lang="en-US" sz="3200" dirty="0">
                <a:latin typeface="Arial" charset="0"/>
              </a:rPr>
              <a:t> carried the Colossian letter and the Ephesian letter back to the respective congregations</a:t>
            </a:r>
          </a:p>
          <a:p>
            <a:pPr marL="342900" indent="-342900">
              <a:buClr>
                <a:srgbClr val="FF8119"/>
              </a:buClr>
              <a:buSzPct val="70000"/>
              <a:buFont typeface="Wingdings" pitchFamily="2" charset="2"/>
              <a:buChar char="n"/>
            </a:pPr>
            <a:r>
              <a:rPr lang="en-US" sz="3200" b="1" dirty="0">
                <a:latin typeface="Arial" charset="0"/>
              </a:rPr>
              <a:t>Onesimus</a:t>
            </a:r>
            <a:r>
              <a:rPr lang="en-US" sz="3200" dirty="0">
                <a:latin typeface="Arial" charset="0"/>
              </a:rPr>
              <a:t> carried the letter to Philemon</a:t>
            </a:r>
          </a:p>
          <a:p>
            <a:pPr marL="342900" indent="-342900">
              <a:buClr>
                <a:srgbClr val="FF8119"/>
              </a:buClr>
              <a:buSzPct val="70000"/>
              <a:buFont typeface="Wingdings" pitchFamily="2" charset="2"/>
              <a:buChar char="n"/>
            </a:pPr>
            <a:r>
              <a:rPr lang="en-US" sz="3200" b="1" dirty="0">
                <a:latin typeface="Arial" charset="0"/>
              </a:rPr>
              <a:t>Epaphroditus</a:t>
            </a:r>
            <a:r>
              <a:rPr lang="en-US" sz="3200" dirty="0">
                <a:latin typeface="Arial" charset="0"/>
              </a:rPr>
              <a:t> carried the letter to the Philippians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45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4" grpId="0" animBg="1"/>
      <p:bldP spid="245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2593018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200" b="1" dirty="0">
                <a:effectLst/>
                <a:latin typeface="Arial" charset="0"/>
              </a:rPr>
              <a:t>Results of Paul’s appeal to Caesar. </a:t>
            </a:r>
            <a:r>
              <a:rPr lang="en-US" sz="3200" b="0" dirty="0">
                <a:effectLst/>
                <a:latin typeface="Arial" charset="0"/>
              </a:rPr>
              <a:t>Acts does not reveal anything about the trial.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200" i="0" dirty="0">
                <a:effectLst/>
                <a:latin typeface="Arial" charset="0"/>
              </a:rPr>
              <a:t>Evidence indicates at the end of 2 years, Paul was released (Philemon </a:t>
            </a:r>
            <a:r>
              <a:rPr lang="en-US" sz="3200" dirty="0">
                <a:effectLst/>
                <a:latin typeface="Arial" charset="0"/>
              </a:rPr>
              <a:t>22; Philippians 1:25; Philippians 2:23-24).</a:t>
            </a:r>
            <a:endParaRPr lang="en-US" sz="3200" i="0" dirty="0">
              <a:effectLst/>
              <a:latin typeface="Arial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209500-ADCB-4C40-B84A-9BE1126CE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4800" b="1" kern="0" dirty="0">
                <a:latin typeface="Arial" pitchFamily="34" charset="0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785</TotalTime>
  <Words>568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Georgia</vt:lpstr>
      <vt:lpstr>Lucida Sans Unicode</vt:lpstr>
      <vt:lpstr>Times New Roman</vt:lpstr>
      <vt:lpstr>Verdana</vt:lpstr>
      <vt:lpstr>Wingdings</vt:lpstr>
      <vt:lpstr>Wingdings 2</vt:lpstr>
      <vt:lpstr>Wingdings 3</vt:lpstr>
      <vt:lpstr>AF_ScribblePad</vt:lpstr>
      <vt:lpstr>Theme16</vt:lpstr>
      <vt:lpstr>The Acts of the Apostles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Acts of the Apostles</dc:title>
  <dc:creator>Micky Galloway</dc:creator>
  <cp:lastModifiedBy>Richard Lidh</cp:lastModifiedBy>
  <cp:revision>27</cp:revision>
  <dcterms:created xsi:type="dcterms:W3CDTF">2019-12-01T14:18:44Z</dcterms:created>
  <dcterms:modified xsi:type="dcterms:W3CDTF">2020-01-07T03:51:32Z</dcterms:modified>
</cp:coreProperties>
</file>